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40" r:id="rId1"/>
  </p:sldMasterIdLst>
  <p:notesMasterIdLst>
    <p:notesMasterId r:id="rId23"/>
  </p:notesMasterIdLst>
  <p:sldIdLst>
    <p:sldId id="256" r:id="rId2"/>
    <p:sldId id="257" r:id="rId3"/>
    <p:sldId id="260" r:id="rId4"/>
    <p:sldId id="263" r:id="rId5"/>
    <p:sldId id="258" r:id="rId6"/>
    <p:sldId id="259" r:id="rId7"/>
    <p:sldId id="261" r:id="rId8"/>
    <p:sldId id="266" r:id="rId9"/>
    <p:sldId id="267" r:id="rId10"/>
    <p:sldId id="264" r:id="rId11"/>
    <p:sldId id="265" r:id="rId12"/>
    <p:sldId id="280" r:id="rId13"/>
    <p:sldId id="281" r:id="rId14"/>
    <p:sldId id="273" r:id="rId15"/>
    <p:sldId id="274" r:id="rId16"/>
    <p:sldId id="276" r:id="rId17"/>
    <p:sldId id="277" r:id="rId18"/>
    <p:sldId id="278" r:id="rId19"/>
    <p:sldId id="269" r:id="rId20"/>
    <p:sldId id="279" r:id="rId21"/>
    <p:sldId id="270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5185"/>
    <p:restoredTop sz="78690"/>
  </p:normalViewPr>
  <p:slideViewPr>
    <p:cSldViewPr snapToGrid="0" snapToObjects="1" showGuides="1">
      <p:cViewPr varScale="1">
        <p:scale>
          <a:sx n="69" d="100"/>
          <a:sy n="69" d="100"/>
        </p:scale>
        <p:origin x="232" y="5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F7EB96-C092-134E-B964-33BA0F0C1CF7}" type="datetimeFigureOut">
              <a:rPr lang="pt-BR" smtClean="0"/>
              <a:t>16/11/2021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7A09F5-6ED4-3D4D-9BA1-3B09B745F16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989330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7A09F5-6ED4-3D4D-9BA1-3B09B745F16E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461044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7A09F5-6ED4-3D4D-9BA1-3B09B745F16E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657272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7A09F5-6ED4-3D4D-9BA1-3B09B745F16E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095400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7A09F5-6ED4-3D4D-9BA1-3B09B745F16E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478940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7A09F5-6ED4-3D4D-9BA1-3B09B745F16E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374592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7A09F5-6ED4-3D4D-9BA1-3B09B745F16E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180348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7A09F5-6ED4-3D4D-9BA1-3B09B745F16E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751461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7A09F5-6ED4-3D4D-9BA1-3B09B745F16E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107983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61FD3-9C12-CE4D-896A-E67C2F6F3542}" type="datetimeFigureOut">
              <a:rPr lang="pt-BR" smtClean="0"/>
              <a:t>16/11/2021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27DAC-F58B-8349-A728-5C4E700BAE0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464329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61FD3-9C12-CE4D-896A-E67C2F6F3542}" type="datetimeFigureOut">
              <a:rPr lang="pt-BR" smtClean="0"/>
              <a:t>16/11/2021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27DAC-F58B-8349-A728-5C4E700BAE0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742408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61FD3-9C12-CE4D-896A-E67C2F6F3542}" type="datetimeFigureOut">
              <a:rPr lang="pt-BR" smtClean="0"/>
              <a:t>16/11/2021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27DAC-F58B-8349-A728-5C4E700BAE0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588778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61FD3-9C12-CE4D-896A-E67C2F6F3542}" type="datetimeFigureOut">
              <a:rPr lang="pt-BR" smtClean="0"/>
              <a:t>16/11/2021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27DAC-F58B-8349-A728-5C4E700BAE0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491540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61FD3-9C12-CE4D-896A-E67C2F6F3542}" type="datetimeFigureOut">
              <a:rPr lang="pt-BR" smtClean="0"/>
              <a:t>16/11/2021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27DAC-F58B-8349-A728-5C4E700BAE0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080765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61FD3-9C12-CE4D-896A-E67C2F6F3542}" type="datetimeFigureOut">
              <a:rPr lang="pt-BR" smtClean="0"/>
              <a:t>16/11/2021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27DAC-F58B-8349-A728-5C4E700BAE0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127175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61FD3-9C12-CE4D-896A-E67C2F6F3542}" type="datetimeFigureOut">
              <a:rPr lang="pt-BR" smtClean="0"/>
              <a:t>16/11/2021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27DAC-F58B-8349-A728-5C4E700BAE0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280043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61FD3-9C12-CE4D-896A-E67C2F6F3542}" type="datetimeFigureOut">
              <a:rPr lang="pt-BR" smtClean="0"/>
              <a:t>16/11/2021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27DAC-F58B-8349-A728-5C4E700BAE0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454906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61FD3-9C12-CE4D-896A-E67C2F6F3542}" type="datetimeFigureOut">
              <a:rPr lang="pt-BR" smtClean="0"/>
              <a:t>16/11/2021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27DAC-F58B-8349-A728-5C4E700BAE0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620385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61FD3-9C12-CE4D-896A-E67C2F6F3542}" type="datetimeFigureOut">
              <a:rPr lang="pt-BR" smtClean="0"/>
              <a:t>16/11/2021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27DAC-F58B-8349-A728-5C4E700BAE0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327024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61FD3-9C12-CE4D-896A-E67C2F6F3542}" type="datetimeFigureOut">
              <a:rPr lang="pt-BR" smtClean="0"/>
              <a:t>16/11/2021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27DAC-F58B-8349-A728-5C4E700BAE0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640391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F61FD3-9C12-CE4D-896A-E67C2F6F3542}" type="datetimeFigureOut">
              <a:rPr lang="pt-BR" smtClean="0"/>
              <a:t>16/11/2021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027DAC-F58B-8349-A728-5C4E700BAE0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0470939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3FE1D8B-5031-5948-8EB2-B6BFF4EA2AF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>
                <a:latin typeface="Andale Mono" panose="020B0509000000000004" pitchFamily="49" charset="0"/>
                <a:ea typeface="Source Sans Pro" panose="020B0503030403020204" pitchFamily="34" charset="0"/>
              </a:rPr>
              <a:t>Microserviços na Prática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00AE2DC-94EF-6648-B76F-68EB25B2F5B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/>
              <a:t>SEMAC - 2021</a:t>
            </a:r>
          </a:p>
        </p:txBody>
      </p:sp>
    </p:spTree>
    <p:extLst>
      <p:ext uri="{BB962C8B-B14F-4D97-AF65-F5344CB8AC3E}">
        <p14:creationId xmlns:p14="http://schemas.microsoft.com/office/powerpoint/2010/main" val="22193062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0C60DECF-6BDA-5F4D-BDFD-31613DAA775C}"/>
              </a:ext>
            </a:extLst>
          </p:cNvPr>
          <p:cNvSpPr txBox="1"/>
          <p:nvPr/>
        </p:nvSpPr>
        <p:spPr>
          <a:xfrm>
            <a:off x="246742" y="259212"/>
            <a:ext cx="50172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</a:rPr>
              <a:t>Microserviços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0522284A-623D-0042-A0CD-46EDCB8DE4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975" y="2688224"/>
            <a:ext cx="4397002" cy="2398365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85BBFC9A-BBBA-E84B-804E-1E72E15C24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8025" y="2608852"/>
            <a:ext cx="3706282" cy="2477737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B43F9E67-FD0F-D64C-BC37-E0B8BB3FF0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4800" y="3176206"/>
            <a:ext cx="1422400" cy="1422400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40903A4C-CAE8-3C4D-94C7-DA6A83F1AC13}"/>
              </a:ext>
            </a:extLst>
          </p:cNvPr>
          <p:cNvSpPr txBox="1"/>
          <p:nvPr/>
        </p:nvSpPr>
        <p:spPr>
          <a:xfrm>
            <a:off x="3019921" y="1464686"/>
            <a:ext cx="61521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Um software bem dimensionado para o tráfego adequado resultará em economia de recursos computacionais, ou seja dinheiro!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6FA2FA7D-071C-0A4F-9DD8-715B6746C02F}"/>
              </a:ext>
            </a:extLst>
          </p:cNvPr>
          <p:cNvSpPr txBox="1"/>
          <p:nvPr/>
        </p:nvSpPr>
        <p:spPr>
          <a:xfrm>
            <a:off x="1118949" y="5208648"/>
            <a:ext cx="3893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Feriados prolongados, Período de férias</a:t>
            </a:r>
          </a:p>
        </p:txBody>
      </p:sp>
    </p:spTree>
    <p:extLst>
      <p:ext uri="{BB962C8B-B14F-4D97-AF65-F5344CB8AC3E}">
        <p14:creationId xmlns:p14="http://schemas.microsoft.com/office/powerpoint/2010/main" val="29389184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0C60DECF-6BDA-5F4D-BDFD-31613DAA775C}"/>
              </a:ext>
            </a:extLst>
          </p:cNvPr>
          <p:cNvSpPr txBox="1"/>
          <p:nvPr/>
        </p:nvSpPr>
        <p:spPr>
          <a:xfrm>
            <a:off x="246742" y="259212"/>
            <a:ext cx="50172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</a:rPr>
              <a:t>Microserviços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02156B56-5494-664B-AA7F-B52B3AAD01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2524" y="1851316"/>
            <a:ext cx="6556884" cy="4371256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B2FB4ECE-99A2-F24A-817B-92DD42607191}"/>
              </a:ext>
            </a:extLst>
          </p:cNvPr>
          <p:cNvSpPr txBox="1"/>
          <p:nvPr/>
        </p:nvSpPr>
        <p:spPr>
          <a:xfrm>
            <a:off x="2266288" y="1277006"/>
            <a:ext cx="7009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Outro exemplo é a Black Friday, que ocorre sempre no mês de novembro</a:t>
            </a:r>
          </a:p>
        </p:txBody>
      </p:sp>
    </p:spTree>
    <p:extLst>
      <p:ext uri="{BB962C8B-B14F-4D97-AF65-F5344CB8AC3E}">
        <p14:creationId xmlns:p14="http://schemas.microsoft.com/office/powerpoint/2010/main" val="35720912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0C60DECF-6BDA-5F4D-BDFD-31613DAA775C}"/>
              </a:ext>
            </a:extLst>
          </p:cNvPr>
          <p:cNvSpPr txBox="1"/>
          <p:nvPr/>
        </p:nvSpPr>
        <p:spPr>
          <a:xfrm>
            <a:off x="246742" y="259212"/>
            <a:ext cx="50172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</a:rPr>
              <a:t>Microserviços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0183BAAF-430F-7842-805C-BE6C435F0A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742" y="1601264"/>
            <a:ext cx="11588620" cy="3655471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9858840-2F3D-B94E-AF32-D40EB262BB2A}"/>
              </a:ext>
            </a:extLst>
          </p:cNvPr>
          <p:cNvSpPr txBox="1"/>
          <p:nvPr/>
        </p:nvSpPr>
        <p:spPr>
          <a:xfrm>
            <a:off x="2313992" y="5561045"/>
            <a:ext cx="7950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>
                <a:solidFill>
                  <a:schemeClr val="bg1"/>
                </a:solidFill>
              </a:rPr>
              <a:t>https</a:t>
            </a:r>
            <a:r>
              <a:rPr lang="pt-BR" dirty="0">
                <a:solidFill>
                  <a:schemeClr val="bg1"/>
                </a:solidFill>
              </a:rPr>
              <a:t>://</a:t>
            </a:r>
            <a:r>
              <a:rPr lang="pt-BR" dirty="0" err="1">
                <a:solidFill>
                  <a:schemeClr val="bg1"/>
                </a:solidFill>
              </a:rPr>
              <a:t>jelastic.com</a:t>
            </a:r>
            <a:r>
              <a:rPr lang="pt-BR" dirty="0">
                <a:solidFill>
                  <a:schemeClr val="bg1"/>
                </a:solidFill>
              </a:rPr>
              <a:t>/blog/</a:t>
            </a:r>
            <a:r>
              <a:rPr lang="pt-BR" dirty="0" err="1">
                <a:solidFill>
                  <a:schemeClr val="bg1"/>
                </a:solidFill>
              </a:rPr>
              <a:t>deceptive</a:t>
            </a:r>
            <a:r>
              <a:rPr lang="pt-BR" dirty="0">
                <a:solidFill>
                  <a:schemeClr val="bg1"/>
                </a:solidFill>
              </a:rPr>
              <a:t>-</a:t>
            </a:r>
            <a:r>
              <a:rPr lang="pt-BR" dirty="0" err="1">
                <a:solidFill>
                  <a:schemeClr val="bg1"/>
                </a:solidFill>
              </a:rPr>
              <a:t>cloud</a:t>
            </a:r>
            <a:r>
              <a:rPr lang="pt-BR" dirty="0">
                <a:solidFill>
                  <a:schemeClr val="bg1"/>
                </a:solidFill>
              </a:rPr>
              <a:t>-</a:t>
            </a:r>
            <a:r>
              <a:rPr lang="pt-BR" dirty="0" err="1">
                <a:solidFill>
                  <a:schemeClr val="bg1"/>
                </a:solidFill>
              </a:rPr>
              <a:t>efficiency</a:t>
            </a:r>
            <a:r>
              <a:rPr lang="pt-BR" dirty="0">
                <a:solidFill>
                  <a:schemeClr val="bg1"/>
                </a:solidFill>
              </a:rPr>
              <a:t>-do-</a:t>
            </a:r>
            <a:r>
              <a:rPr lang="pt-BR" dirty="0" err="1">
                <a:solidFill>
                  <a:schemeClr val="bg1"/>
                </a:solidFill>
              </a:rPr>
              <a:t>you</a:t>
            </a:r>
            <a:r>
              <a:rPr lang="pt-BR" dirty="0">
                <a:solidFill>
                  <a:schemeClr val="bg1"/>
                </a:solidFill>
              </a:rPr>
              <a:t>-</a:t>
            </a:r>
            <a:r>
              <a:rPr lang="pt-BR" dirty="0" err="1">
                <a:solidFill>
                  <a:schemeClr val="bg1"/>
                </a:solidFill>
              </a:rPr>
              <a:t>really</a:t>
            </a:r>
            <a:r>
              <a:rPr lang="pt-BR" dirty="0">
                <a:solidFill>
                  <a:schemeClr val="bg1"/>
                </a:solidFill>
              </a:rPr>
              <a:t>-</a:t>
            </a:r>
            <a:r>
              <a:rPr lang="pt-BR" dirty="0" err="1">
                <a:solidFill>
                  <a:schemeClr val="bg1"/>
                </a:solidFill>
              </a:rPr>
              <a:t>pay</a:t>
            </a:r>
            <a:r>
              <a:rPr lang="pt-BR" dirty="0">
                <a:solidFill>
                  <a:schemeClr val="bg1"/>
                </a:solidFill>
              </a:rPr>
              <a:t>-as-</a:t>
            </a:r>
            <a:r>
              <a:rPr lang="pt-BR" dirty="0" err="1">
                <a:solidFill>
                  <a:schemeClr val="bg1"/>
                </a:solidFill>
              </a:rPr>
              <a:t>you</a:t>
            </a:r>
            <a:r>
              <a:rPr lang="pt-BR" dirty="0">
                <a:solidFill>
                  <a:schemeClr val="bg1"/>
                </a:solidFill>
              </a:rPr>
              <a:t>-use/</a:t>
            </a:r>
          </a:p>
        </p:txBody>
      </p:sp>
    </p:spTree>
    <p:extLst>
      <p:ext uri="{BB962C8B-B14F-4D97-AF65-F5344CB8AC3E}">
        <p14:creationId xmlns:p14="http://schemas.microsoft.com/office/powerpoint/2010/main" val="23165183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617F5406-5814-BA4D-B8C9-910F3F566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0"/>
            <a:ext cx="457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02267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0C60DECF-6BDA-5F4D-BDFD-31613DAA775C}"/>
              </a:ext>
            </a:extLst>
          </p:cNvPr>
          <p:cNvSpPr txBox="1"/>
          <p:nvPr/>
        </p:nvSpPr>
        <p:spPr>
          <a:xfrm>
            <a:off x="246742" y="259212"/>
            <a:ext cx="50172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</a:rPr>
              <a:t>Arquitetando</a:t>
            </a:r>
          </a:p>
        </p:txBody>
      </p:sp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CF838788-C781-3845-92AC-299EB946BF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pt-BR" dirty="0">
                <a:solidFill>
                  <a:schemeClr val="bg1"/>
                </a:solidFill>
              </a:rPr>
              <a:t>Não existe uma receita para se definir microserviços, mas podemos nos apoiar em alguns princípios como:</a:t>
            </a:r>
          </a:p>
          <a:p>
            <a:pPr marL="0" indent="0">
              <a:buNone/>
            </a:pPr>
            <a:endParaRPr lang="pt-BR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endParaRPr lang="pt-BR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r>
              <a:rPr lang="pt-BR" dirty="0">
                <a:solidFill>
                  <a:schemeClr val="bg1"/>
                </a:solidFill>
              </a:rPr>
              <a:t>Alta Coesão e Baixo Acoplamento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6F6C6F09-5E12-844A-8FC8-749397012A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1616" y="4144347"/>
            <a:ext cx="3349924" cy="2536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6844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0C60DECF-6BDA-5F4D-BDFD-31613DAA775C}"/>
              </a:ext>
            </a:extLst>
          </p:cNvPr>
          <p:cNvSpPr txBox="1"/>
          <p:nvPr/>
        </p:nvSpPr>
        <p:spPr>
          <a:xfrm>
            <a:off x="246742" y="259212"/>
            <a:ext cx="50172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</a:rPr>
              <a:t>Arquitetando</a:t>
            </a:r>
          </a:p>
        </p:txBody>
      </p:sp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CF838788-C781-3845-92AC-299EB946BF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pt-BR" b="1" dirty="0">
                <a:solidFill>
                  <a:schemeClr val="bg1"/>
                </a:solidFill>
              </a:rPr>
              <a:t>	Coesão </a:t>
            </a:r>
            <a:r>
              <a:rPr lang="pt-BR" dirty="0">
                <a:solidFill>
                  <a:schemeClr val="bg1"/>
                </a:solidFill>
              </a:rPr>
              <a:t>é a medida em que os componentes de um módulo estão relacionados, se eles têm responsabilidades em comum ou se foram apenas agrupados por acaso.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6F6C6F09-5E12-844A-8FC8-749397012A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1616" y="4144347"/>
            <a:ext cx="3349924" cy="2536371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35C7DCC2-DD94-3C49-BD53-7915EFBA2B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766" y="0"/>
            <a:ext cx="10391034" cy="6941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980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0C60DECF-6BDA-5F4D-BDFD-31613DAA775C}"/>
              </a:ext>
            </a:extLst>
          </p:cNvPr>
          <p:cNvSpPr txBox="1"/>
          <p:nvPr/>
        </p:nvSpPr>
        <p:spPr>
          <a:xfrm>
            <a:off x="246742" y="259212"/>
            <a:ext cx="50172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</a:rPr>
              <a:t>Arquitetando</a:t>
            </a:r>
          </a:p>
        </p:txBody>
      </p:sp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CF838788-C781-3845-92AC-299EB946BF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pt-BR" b="1" dirty="0">
                <a:solidFill>
                  <a:schemeClr val="bg1"/>
                </a:solidFill>
              </a:rPr>
              <a:t>	Acoplamento </a:t>
            </a:r>
            <a:r>
              <a:rPr lang="pt-BR" dirty="0">
                <a:solidFill>
                  <a:schemeClr val="bg1"/>
                </a:solidFill>
              </a:rPr>
              <a:t>é a “força” de conexão entre os módulos, ou o quão “amarrado” uma parte do sistema é às outras partes. 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6F6C6F09-5E12-844A-8FC8-749397012A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1616" y="4144347"/>
            <a:ext cx="3349924" cy="2536371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2AD59F24-4A96-BA43-BE85-0DB42956B5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9608" y="990600"/>
            <a:ext cx="65024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62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0C60DECF-6BDA-5F4D-BDFD-31613DAA775C}"/>
              </a:ext>
            </a:extLst>
          </p:cNvPr>
          <p:cNvSpPr txBox="1"/>
          <p:nvPr/>
        </p:nvSpPr>
        <p:spPr>
          <a:xfrm>
            <a:off x="246742" y="259212"/>
            <a:ext cx="50172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</a:rPr>
              <a:t>Arquitetando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6F6C6F09-5E12-844A-8FC8-749397012A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1616" y="4144347"/>
            <a:ext cx="3349924" cy="2536371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405B2CF0-0A69-114F-8C42-21085509E4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5359" y="2423843"/>
            <a:ext cx="6119102" cy="2706526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B27073B9-8933-AB48-BC05-9F41CB1C14EF}"/>
              </a:ext>
            </a:extLst>
          </p:cNvPr>
          <p:cNvSpPr txBox="1"/>
          <p:nvPr/>
        </p:nvSpPr>
        <p:spPr>
          <a:xfrm>
            <a:off x="1225420" y="1187639"/>
            <a:ext cx="97411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</a:rPr>
              <a:t>A coesão e o acoplamento estão inter-relacionados, pois a coesão de um módulo geralmente determina o quanto ele será acoplado a outros módulos</a:t>
            </a:r>
          </a:p>
        </p:txBody>
      </p:sp>
    </p:spTree>
    <p:extLst>
      <p:ext uri="{BB962C8B-B14F-4D97-AF65-F5344CB8AC3E}">
        <p14:creationId xmlns:p14="http://schemas.microsoft.com/office/powerpoint/2010/main" val="21563870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0C60DECF-6BDA-5F4D-BDFD-31613DAA775C}"/>
              </a:ext>
            </a:extLst>
          </p:cNvPr>
          <p:cNvSpPr txBox="1"/>
          <p:nvPr/>
        </p:nvSpPr>
        <p:spPr>
          <a:xfrm>
            <a:off x="246742" y="259212"/>
            <a:ext cx="50172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</a:rPr>
              <a:t>Arquitetando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6F6C6F09-5E12-844A-8FC8-749397012A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1616" y="4144347"/>
            <a:ext cx="3349924" cy="2536371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3A0B2CA4-EFC0-B849-A002-2F5D39EB5075}"/>
              </a:ext>
            </a:extLst>
          </p:cNvPr>
          <p:cNvSpPr txBox="1"/>
          <p:nvPr/>
        </p:nvSpPr>
        <p:spPr>
          <a:xfrm>
            <a:off x="3917999" y="1175657"/>
            <a:ext cx="44664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>
                <a:solidFill>
                  <a:schemeClr val="bg1"/>
                </a:solidFill>
              </a:rPr>
              <a:t>Alta Coesão e Baixo Acoplamento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CD08C0F7-5C72-7945-A2B1-FA62F883B4A5}"/>
              </a:ext>
            </a:extLst>
          </p:cNvPr>
          <p:cNvSpPr txBox="1"/>
          <p:nvPr/>
        </p:nvSpPr>
        <p:spPr>
          <a:xfrm>
            <a:off x="1231641" y="2276669"/>
            <a:ext cx="6360074" cy="28050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Fácil substituição de dependências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Reduz a complexidade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Melhora a manutenção e evolução do software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Melhor reaproveitamento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92985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0C60DECF-6BDA-5F4D-BDFD-31613DAA775C}"/>
              </a:ext>
            </a:extLst>
          </p:cNvPr>
          <p:cNvSpPr txBox="1"/>
          <p:nvPr/>
        </p:nvSpPr>
        <p:spPr>
          <a:xfrm>
            <a:off x="246742" y="259212"/>
            <a:ext cx="50172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</a:rPr>
              <a:t>Microserviços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B3E42F55-B991-F647-A9E4-E8EA32BDFF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9843" y="1054526"/>
            <a:ext cx="6752313" cy="4410785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81C8B512-BC41-8742-8AA3-F59AF27FE1D0}"/>
              </a:ext>
            </a:extLst>
          </p:cNvPr>
          <p:cNvSpPr txBox="1"/>
          <p:nvPr/>
        </p:nvSpPr>
        <p:spPr>
          <a:xfrm>
            <a:off x="725214" y="1054526"/>
            <a:ext cx="1894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</a:rPr>
              <a:t>....</a:t>
            </a:r>
            <a:r>
              <a:rPr lang="pt-BR" b="1" dirty="0" err="1">
                <a:solidFill>
                  <a:schemeClr val="bg1"/>
                </a:solidFill>
              </a:rPr>
              <a:t>So</a:t>
            </a:r>
            <a:r>
              <a:rPr lang="pt-BR" b="1" dirty="0">
                <a:solidFill>
                  <a:schemeClr val="bg1"/>
                </a:solidFill>
              </a:rPr>
              <a:t> </a:t>
            </a:r>
            <a:r>
              <a:rPr lang="pt-BR" b="1" dirty="0" err="1">
                <a:solidFill>
                  <a:schemeClr val="bg1"/>
                </a:solidFill>
              </a:rPr>
              <a:t>far</a:t>
            </a:r>
            <a:r>
              <a:rPr lang="pt-BR" b="1" dirty="0">
                <a:solidFill>
                  <a:schemeClr val="bg1"/>
                </a:solidFill>
              </a:rPr>
              <a:t>, </a:t>
            </a:r>
            <a:r>
              <a:rPr lang="pt-BR" b="1" dirty="0" err="1">
                <a:solidFill>
                  <a:schemeClr val="bg1"/>
                </a:solidFill>
              </a:rPr>
              <a:t>so</a:t>
            </a:r>
            <a:r>
              <a:rPr lang="pt-BR" b="1" dirty="0">
                <a:solidFill>
                  <a:schemeClr val="bg1"/>
                </a:solidFill>
              </a:rPr>
              <a:t> </a:t>
            </a:r>
            <a:r>
              <a:rPr lang="pt-BR" b="1" dirty="0" err="1">
                <a:solidFill>
                  <a:schemeClr val="bg1"/>
                </a:solidFill>
              </a:rPr>
              <a:t>good</a:t>
            </a:r>
            <a:r>
              <a:rPr lang="pt-BR" b="1" dirty="0">
                <a:solidFill>
                  <a:schemeClr val="bg1"/>
                </a:solidFill>
              </a:rPr>
              <a:t>!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DFEEE6A2-E20F-BF4A-B70D-9E5BD81B8EF4}"/>
              </a:ext>
            </a:extLst>
          </p:cNvPr>
          <p:cNvSpPr txBox="1"/>
          <p:nvPr/>
        </p:nvSpPr>
        <p:spPr>
          <a:xfrm>
            <a:off x="1940278" y="5736162"/>
            <a:ext cx="83114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Os microserviços resolvem vários problemas, mas acabam criando alguns.</a:t>
            </a:r>
          </a:p>
          <a:p>
            <a:pPr algn="ctr"/>
            <a:r>
              <a:rPr lang="pt-BR" dirty="0">
                <a:solidFill>
                  <a:schemeClr val="bg1"/>
                </a:solidFill>
              </a:rPr>
              <a:t>A governança sem um processo de </a:t>
            </a:r>
            <a:r>
              <a:rPr lang="pt-BR" dirty="0" err="1">
                <a:solidFill>
                  <a:schemeClr val="bg1"/>
                </a:solidFill>
              </a:rPr>
              <a:t>DevOps</a:t>
            </a:r>
            <a:r>
              <a:rPr lang="pt-BR" dirty="0">
                <a:solidFill>
                  <a:schemeClr val="bg1"/>
                </a:solidFill>
              </a:rPr>
              <a:t> maduro é bem complexa em caso de falhas.</a:t>
            </a:r>
          </a:p>
        </p:txBody>
      </p:sp>
    </p:spTree>
    <p:extLst>
      <p:ext uri="{BB962C8B-B14F-4D97-AF65-F5344CB8AC3E}">
        <p14:creationId xmlns:p14="http://schemas.microsoft.com/office/powerpoint/2010/main" val="40715416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43000">
              <a:schemeClr val="bg1">
                <a:lumMod val="98000"/>
              </a:schemeClr>
            </a:gs>
            <a:gs pos="44000">
              <a:schemeClr val="tx1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9D2661-8933-0443-8CC1-535F685E00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312" y="4285342"/>
            <a:ext cx="4566605" cy="972057"/>
          </a:xfrm>
        </p:spPr>
        <p:txBody>
          <a:bodyPr/>
          <a:lstStyle/>
          <a:p>
            <a:pPr algn="ctr"/>
            <a:r>
              <a:rPr lang="pt-BR" b="1" dirty="0">
                <a:latin typeface="+mn-lt"/>
              </a:rPr>
              <a:t>Higor Galdino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4AF6BED-61F0-5F47-8093-2B0AB208E1E0}"/>
              </a:ext>
            </a:extLst>
          </p:cNvPr>
          <p:cNvSpPr/>
          <p:nvPr/>
        </p:nvSpPr>
        <p:spPr>
          <a:xfrm>
            <a:off x="1260975" y="1231269"/>
            <a:ext cx="2683281" cy="3054073"/>
          </a:xfrm>
          <a:prstGeom prst="ellipse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1906EDD-881A-1A48-88AA-0C62640E9E05}"/>
              </a:ext>
            </a:extLst>
          </p:cNvPr>
          <p:cNvSpPr txBox="1"/>
          <p:nvPr/>
        </p:nvSpPr>
        <p:spPr>
          <a:xfrm>
            <a:off x="1364343" y="5257399"/>
            <a:ext cx="2260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Arquiteto de Software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03F855AE-865F-EF48-8E97-28779F406BB2}"/>
              </a:ext>
            </a:extLst>
          </p:cNvPr>
          <p:cNvSpPr txBox="1"/>
          <p:nvPr/>
        </p:nvSpPr>
        <p:spPr>
          <a:xfrm>
            <a:off x="246743" y="259212"/>
            <a:ext cx="1117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/>
              <a:t>BIO</a:t>
            </a:r>
          </a:p>
        </p:txBody>
      </p:sp>
    </p:spTree>
    <p:extLst>
      <p:ext uri="{BB962C8B-B14F-4D97-AF65-F5344CB8AC3E}">
        <p14:creationId xmlns:p14="http://schemas.microsoft.com/office/powerpoint/2010/main" val="22255816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00B36E2-A652-4C43-BE23-EFC0DDDE38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3786"/>
            <a:ext cx="10515600" cy="1325563"/>
          </a:xfrm>
        </p:spPr>
        <p:txBody>
          <a:bodyPr/>
          <a:lstStyle/>
          <a:p>
            <a:r>
              <a:rPr lang="pt-BR" dirty="0"/>
              <a:t>Laboratório Prático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C7AE8B1-A995-154F-8B80-707BA3F784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/>
              <a:t>Primeiros passos com microserviços</a:t>
            </a:r>
          </a:p>
          <a:p>
            <a:r>
              <a:rPr lang="pt-BR" dirty="0" err="1"/>
              <a:t>Docker</a:t>
            </a:r>
            <a:endParaRPr lang="pt-BR" dirty="0"/>
          </a:p>
          <a:p>
            <a:r>
              <a:rPr lang="pt-BR" dirty="0" err="1"/>
              <a:t>Kubernetes</a:t>
            </a:r>
            <a:endParaRPr lang="pt-BR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9F50AD44-BDCF-AA4C-AE1B-AD00BC29271B}"/>
              </a:ext>
            </a:extLst>
          </p:cNvPr>
          <p:cNvSpPr txBox="1"/>
          <p:nvPr/>
        </p:nvSpPr>
        <p:spPr>
          <a:xfrm>
            <a:off x="2799184" y="220202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39397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0C60DECF-6BDA-5F4D-BDFD-31613DAA775C}"/>
              </a:ext>
            </a:extLst>
          </p:cNvPr>
          <p:cNvSpPr txBox="1"/>
          <p:nvPr/>
        </p:nvSpPr>
        <p:spPr>
          <a:xfrm>
            <a:off x="246742" y="259212"/>
            <a:ext cx="50172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</a:rPr>
              <a:t>Microserviços FAQ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1C8B512-BC41-8742-8AA3-F59AF27FE1D0}"/>
              </a:ext>
            </a:extLst>
          </p:cNvPr>
          <p:cNvSpPr txBox="1"/>
          <p:nvPr/>
        </p:nvSpPr>
        <p:spPr>
          <a:xfrm>
            <a:off x="725214" y="1054526"/>
            <a:ext cx="95265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</a:rPr>
              <a:t>#1 Escalar vai resolver meus problemas de performance?</a:t>
            </a:r>
          </a:p>
          <a:p>
            <a:pPr lvl="1"/>
            <a:r>
              <a:rPr lang="pt-BR" dirty="0">
                <a:solidFill>
                  <a:schemeClr val="bg1"/>
                </a:solidFill>
              </a:rPr>
              <a:t>Um software ruim vai ser ruim também se escalável. Ser eficaz não quer dizer que é eficiente! 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213295FB-4422-B241-9EF7-1856C83C04FF}"/>
              </a:ext>
            </a:extLst>
          </p:cNvPr>
          <p:cNvSpPr txBox="1"/>
          <p:nvPr/>
        </p:nvSpPr>
        <p:spPr>
          <a:xfrm>
            <a:off x="725215" y="1853312"/>
            <a:ext cx="101687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</a:rPr>
              <a:t>#2 Realmente preciso de microserviços?</a:t>
            </a:r>
          </a:p>
          <a:p>
            <a:r>
              <a:rPr lang="pt-BR" b="1" dirty="0">
                <a:solidFill>
                  <a:schemeClr val="bg1"/>
                </a:solidFill>
              </a:rPr>
              <a:t>	</a:t>
            </a:r>
            <a:r>
              <a:rPr lang="pt-BR" dirty="0">
                <a:solidFill>
                  <a:schemeClr val="bg1"/>
                </a:solidFill>
              </a:rPr>
              <a:t>Nem todo software é um Uber ou um </a:t>
            </a:r>
            <a:r>
              <a:rPr lang="pt-BR" dirty="0" err="1">
                <a:solidFill>
                  <a:schemeClr val="bg1"/>
                </a:solidFill>
              </a:rPr>
              <a:t>Netflix</a:t>
            </a:r>
            <a:r>
              <a:rPr lang="pt-BR" dirty="0">
                <a:solidFill>
                  <a:schemeClr val="bg1"/>
                </a:solidFill>
              </a:rPr>
              <a:t> da vida, portanto na maioria das vezes uma aplicação bem estruturada e otimizada vai resolver o problema. Com isso, essa adição de complexidade pode criar problemas que antes não existiam ou que poderiam ser evitados de outras formas.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48ADA025-20F1-5C45-9747-0F12E6CA9FE9}"/>
              </a:ext>
            </a:extLst>
          </p:cNvPr>
          <p:cNvSpPr txBox="1"/>
          <p:nvPr/>
        </p:nvSpPr>
        <p:spPr>
          <a:xfrm>
            <a:off x="725215" y="3180206"/>
            <a:ext cx="101687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</a:rPr>
              <a:t>#3 É barato e fácil manter uma arquitetura de microserviços?</a:t>
            </a:r>
          </a:p>
          <a:p>
            <a:r>
              <a:rPr lang="pt-BR" b="1" dirty="0">
                <a:solidFill>
                  <a:schemeClr val="bg1"/>
                </a:solidFill>
              </a:rPr>
              <a:t>	</a:t>
            </a:r>
            <a:r>
              <a:rPr lang="pt-BR" dirty="0">
                <a:solidFill>
                  <a:schemeClr val="bg1"/>
                </a:solidFill>
              </a:rPr>
              <a:t>Depende, quando falamos de empresas com faturamento nas casa dos Mi / Bi as vezes isso não representa um custo tão alto. Mas de fato é necessário ter uma equipe bem qualificada e processos de </a:t>
            </a:r>
            <a:r>
              <a:rPr lang="pt-BR" dirty="0" err="1">
                <a:solidFill>
                  <a:schemeClr val="bg1"/>
                </a:solidFill>
              </a:rPr>
              <a:t>DevOps</a:t>
            </a:r>
            <a:r>
              <a:rPr lang="pt-BR" dirty="0">
                <a:solidFill>
                  <a:schemeClr val="bg1"/>
                </a:solidFill>
              </a:rPr>
              <a:t> bem estruturados para garantir que as entregas serão feitas da melhor maneira possível.</a:t>
            </a:r>
          </a:p>
        </p:txBody>
      </p:sp>
    </p:spTree>
    <p:extLst>
      <p:ext uri="{BB962C8B-B14F-4D97-AF65-F5344CB8AC3E}">
        <p14:creationId xmlns:p14="http://schemas.microsoft.com/office/powerpoint/2010/main" val="8130852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0C60DECF-6BDA-5F4D-BDFD-31613DAA775C}"/>
              </a:ext>
            </a:extLst>
          </p:cNvPr>
          <p:cNvSpPr txBox="1"/>
          <p:nvPr/>
        </p:nvSpPr>
        <p:spPr>
          <a:xfrm>
            <a:off x="246742" y="259212"/>
            <a:ext cx="50172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</a:rPr>
              <a:t>Microserviços vs Monolíticas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8DD36CC-CE00-2F43-9014-A5FA72E1AA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8514" y="782330"/>
            <a:ext cx="3635829" cy="5293339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C8F12C4-23E9-DF4B-8185-7E031985216E}"/>
              </a:ext>
            </a:extLst>
          </p:cNvPr>
          <p:cNvSpPr txBox="1"/>
          <p:nvPr/>
        </p:nvSpPr>
        <p:spPr>
          <a:xfrm>
            <a:off x="667657" y="1155699"/>
            <a:ext cx="7083862" cy="25423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Famosa “lasanha” arquitetura em camadas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Único pacote implantável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Roda em um único processo de sistema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Estruturalmente falando, é uma aplicação mais simples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Desenvolvimento, teste e implantação ocorre de maneira mais simples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Na dúvida sempre comece por aqui!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2BBDB341-D955-F14C-A60E-B943B13AF195}"/>
              </a:ext>
            </a:extLst>
          </p:cNvPr>
          <p:cNvSpPr txBox="1"/>
          <p:nvPr/>
        </p:nvSpPr>
        <p:spPr>
          <a:xfrm>
            <a:off x="488776" y="4501972"/>
            <a:ext cx="679013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Aplicações monolíticas são o terror de qualquer desenvolvedor, sua arquitetura acoplada dificulta o desenvolvimento de novas funcionalidades e torna uma verdadeira dor de cabeça qualquer manutenção. Porém vale lembrar que, nem todo monolítico é algo necessariamente ruim.</a:t>
            </a:r>
          </a:p>
        </p:txBody>
      </p:sp>
    </p:spTree>
    <p:extLst>
      <p:ext uri="{BB962C8B-B14F-4D97-AF65-F5344CB8AC3E}">
        <p14:creationId xmlns:p14="http://schemas.microsoft.com/office/powerpoint/2010/main" val="11711750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0C60DECF-6BDA-5F4D-BDFD-31613DAA775C}"/>
              </a:ext>
            </a:extLst>
          </p:cNvPr>
          <p:cNvSpPr txBox="1"/>
          <p:nvPr/>
        </p:nvSpPr>
        <p:spPr>
          <a:xfrm>
            <a:off x="246742" y="259212"/>
            <a:ext cx="50172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</a:rPr>
              <a:t>Microserviços vs Monolíticas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8DD36CC-CE00-2F43-9014-A5FA72E1AA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8514" y="782330"/>
            <a:ext cx="3635829" cy="5293339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C8F12C4-23E9-DF4B-8185-7E031985216E}"/>
              </a:ext>
            </a:extLst>
          </p:cNvPr>
          <p:cNvSpPr txBox="1"/>
          <p:nvPr/>
        </p:nvSpPr>
        <p:spPr>
          <a:xfrm>
            <a:off x="761556" y="1637612"/>
            <a:ext cx="6796732" cy="25423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Coordenar evolução do software entre grandes equipes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Maior o sistema, mais complexo fica se não for bem projetado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Maior consumo de recursos computacionais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Escalabilidade horizontal fica comprometida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Necessário escalar todo o sistema, e não somente as partes de</a:t>
            </a:r>
            <a:br>
              <a:rPr lang="pt-BR" dirty="0">
                <a:solidFill>
                  <a:schemeClr val="bg1"/>
                </a:solidFill>
              </a:rPr>
            </a:br>
            <a:r>
              <a:rPr lang="pt-BR" dirty="0">
                <a:solidFill>
                  <a:schemeClr val="bg1"/>
                </a:solidFill>
              </a:rPr>
              <a:t>maior consumo.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9830A07D-1616-144C-96C5-844987A09223}"/>
              </a:ext>
            </a:extLst>
          </p:cNvPr>
          <p:cNvSpPr txBox="1"/>
          <p:nvPr/>
        </p:nvSpPr>
        <p:spPr>
          <a:xfrm>
            <a:off x="624561" y="1268280"/>
            <a:ext cx="21727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</a:rPr>
              <a:t>Principais Problemas</a:t>
            </a:r>
          </a:p>
        </p:txBody>
      </p:sp>
    </p:spTree>
    <p:extLst>
      <p:ext uri="{BB962C8B-B14F-4D97-AF65-F5344CB8AC3E}">
        <p14:creationId xmlns:p14="http://schemas.microsoft.com/office/powerpoint/2010/main" val="18833081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0C60DECF-6BDA-5F4D-BDFD-31613DAA775C}"/>
              </a:ext>
            </a:extLst>
          </p:cNvPr>
          <p:cNvSpPr txBox="1"/>
          <p:nvPr/>
        </p:nvSpPr>
        <p:spPr>
          <a:xfrm>
            <a:off x="246742" y="259212"/>
            <a:ext cx="50172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</a:rPr>
              <a:t>Microserviços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EFA9FC0B-E1E8-AB4B-A2D1-8A9A9021C439}"/>
              </a:ext>
            </a:extLst>
          </p:cNvPr>
          <p:cNvSpPr/>
          <p:nvPr/>
        </p:nvSpPr>
        <p:spPr>
          <a:xfrm>
            <a:off x="2184397" y="4877771"/>
            <a:ext cx="772297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i="1" dirty="0">
                <a:solidFill>
                  <a:schemeClr val="bg1"/>
                </a:solidFill>
                <a:latin typeface="Lora" panose="020F0502020204030204" pitchFamily="34" charset="0"/>
              </a:rPr>
              <a:t>O termo "Arquitetura de </a:t>
            </a:r>
            <a:r>
              <a:rPr lang="pt-BR" i="1" dirty="0" err="1">
                <a:solidFill>
                  <a:schemeClr val="bg1"/>
                </a:solidFill>
                <a:latin typeface="Lora" panose="020F0502020204030204" pitchFamily="34" charset="0"/>
              </a:rPr>
              <a:t>microsserviço</a:t>
            </a:r>
            <a:r>
              <a:rPr lang="pt-BR" i="1" dirty="0">
                <a:solidFill>
                  <a:schemeClr val="bg1"/>
                </a:solidFill>
                <a:latin typeface="Lora" panose="020F0502020204030204" pitchFamily="34" charset="0"/>
              </a:rPr>
              <a:t>" surgiu nos últimos anos para descrever uma maneira particular de projetar aplicativos de software como conjuntos de serviços implantáveis independentemente.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EB620A36-4FF4-2D4A-90AE-8DF15B388FEC}"/>
              </a:ext>
            </a:extLst>
          </p:cNvPr>
          <p:cNvSpPr txBox="1"/>
          <p:nvPr/>
        </p:nvSpPr>
        <p:spPr>
          <a:xfrm>
            <a:off x="7834174" y="5948549"/>
            <a:ext cx="2073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Martin Fowler, 2014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146D9DEB-3C69-174B-9D7B-1E9CB6640A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7191" y="910370"/>
            <a:ext cx="3517386" cy="3635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6610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0C60DECF-6BDA-5F4D-BDFD-31613DAA775C}"/>
              </a:ext>
            </a:extLst>
          </p:cNvPr>
          <p:cNvSpPr txBox="1"/>
          <p:nvPr/>
        </p:nvSpPr>
        <p:spPr>
          <a:xfrm>
            <a:off x="246742" y="259212"/>
            <a:ext cx="50172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</a:rPr>
              <a:t>Microserviços vs Monolíticas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4849CF36-6C89-A248-A3A6-C51ED12C29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700" y="959988"/>
            <a:ext cx="9626600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4083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0C60DECF-6BDA-5F4D-BDFD-31613DAA775C}"/>
              </a:ext>
            </a:extLst>
          </p:cNvPr>
          <p:cNvSpPr txBox="1"/>
          <p:nvPr/>
        </p:nvSpPr>
        <p:spPr>
          <a:xfrm>
            <a:off x="246742" y="259212"/>
            <a:ext cx="50172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</a:rPr>
              <a:t>Microserviços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D2E9E3D3-A5A4-A44E-9FF6-24913C900B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4196" y="1037770"/>
            <a:ext cx="8383607" cy="5227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6521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782462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674221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2537</TotalTime>
  <Words>572</Words>
  <Application>Microsoft Macintosh PowerPoint</Application>
  <PresentationFormat>Widescreen</PresentationFormat>
  <Paragraphs>72</Paragraphs>
  <Slides>21</Slides>
  <Notes>8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21</vt:i4>
      </vt:variant>
    </vt:vector>
  </HeadingPairs>
  <TitlesOfParts>
    <vt:vector size="27" baseType="lpstr">
      <vt:lpstr>Andale Mono</vt:lpstr>
      <vt:lpstr>Arial</vt:lpstr>
      <vt:lpstr>Calibri</vt:lpstr>
      <vt:lpstr>Calibri Light</vt:lpstr>
      <vt:lpstr>Lora</vt:lpstr>
      <vt:lpstr>Tema do Office</vt:lpstr>
      <vt:lpstr>Microserviços na Prática</vt:lpstr>
      <vt:lpstr>Higor Galdino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Laboratório Prático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Higor Borges</dc:creator>
  <cp:lastModifiedBy>Higor Borges</cp:lastModifiedBy>
  <cp:revision>24</cp:revision>
  <dcterms:created xsi:type="dcterms:W3CDTF">2021-11-01T14:07:43Z</dcterms:created>
  <dcterms:modified xsi:type="dcterms:W3CDTF">2021-11-16T12:49:22Z</dcterms:modified>
</cp:coreProperties>
</file>